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270" r:id="rId10"/>
    <p:sldId id="271" r:id="rId11"/>
    <p:sldId id="269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8" r:id="rId23"/>
    <p:sldId id="267" r:id="rId24"/>
    <p:sldId id="27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1233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CDD92-467C-4754-B650-0C502CAE7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CA05E-4793-49B7-BB9C-A004DB1B68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DBB9D-AFC7-4DA1-A024-31D72EEB6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3809E-0CD4-402D-B87A-83DD07426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501F47-6B5D-49BF-986B-3516B4B7E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5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3BBB-9ABF-47A3-B5D7-A110294A7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EE6EB0-6027-4A8C-9BD6-1BA35867A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212DD5-68D3-406B-9AA1-1E710715F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40E9B-0C83-4498-B2EE-668DC8310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82EF4-8FA0-48AC-B45F-D03A9B49A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2582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028976-942D-4E09-B59F-5C19FADF1A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F1A4E3-8492-4D9E-B150-CBB78B41D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867B0-B1A0-4033-8204-030A3C796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C808A-FAC5-493A-A3B0-9200488AF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69721-6A5A-421B-8CA1-2DCA5776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35048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7DAC0-C5A0-40AE-9B0C-22950B55D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66A34-B3C1-4DD4-8633-FD9630203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2F819-B4F8-436C-B9E3-1F17AC90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9D9D5-1A26-4C36-B121-B85DA32A7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8EFA3-CDA0-4C7F-90C2-014F95F3E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0867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0AFBE-D50B-4EEB-B9CD-AE34A786A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900BBA-F76E-4A8C-AFAE-EB025EE16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7E39C-C7A7-43F8-B48A-87E225C9B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0E761-542A-4BD7-B6BF-CB8FDBC63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68B59-B568-4058-93BA-4D6E37017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873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AFCAE-E6DD-4F2B-8F08-9BF44D64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48FE0-B2E2-4056-870F-592BB1AB0A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2668DB-AA0C-473B-915F-5966C6D60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0167A5-C210-4C7A-B328-E7BEC7A20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01B756-CD51-4704-800A-B89FF5BA4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EAF8E1-67DB-4990-82E0-48445251F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2859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C6B0D-E58B-4852-9443-46BFC7FBB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1AB7B-3296-4AC8-B5EA-9A9F17FEC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7A254-1194-471B-B823-8E810595A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A77C5A-4A84-4E74-9A6F-DA5F1605A8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EE2602-58F4-4433-9899-7BC76B328F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4BA816-0738-44FF-8268-E05C4B4D6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F84E34-EB6E-4257-9CDD-BEE18348F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C23A99-5410-4274-A8AB-475DB22E0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6616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A8F2B-ADF1-4B55-87A6-834DD9130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991059-3213-4460-AA44-78A1E7D1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0C9D2C-5664-4898-919A-9597973A5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598E33-44DE-4869-9AE4-BB71996AD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7705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02E7CD-C320-470E-86CB-967FB56B8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D1C8B9-5155-42BF-9AD5-72617D84D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9AFAC-B79A-4F3F-8526-1901CE998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142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AFBE9-4C95-4FAD-8DAC-C019CB4D8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B9043-7D18-4199-A144-ABF9DA4BDC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B7A478-7A48-4C72-B4D1-F3DFB09B48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45FEE6-0266-4E4B-8168-E6058A16E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871AF5-696E-402D-BCC3-2788B6743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3FB24E-6A9B-493D-AF65-A382F56EC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82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72F6-723C-4865-87A2-F3B59132F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2D369D-19FB-488B-9687-03CA86A8DD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8933D-09B8-4C0B-82E1-DD966BEC17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242197-2160-4E53-964A-248FB8A32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CC024-6DB2-4C07-8DCE-FA642962C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DBC726-9630-4EB5-8C98-9837B0304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058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D6E805-D0B0-4B1A-A038-898341A55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5321E7-3685-4235-9B79-8BD1CCC9AA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A13A5-A1C3-4CA9-909C-278ABD9CD4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C965E8-A6A6-47F3-ACE2-E45065BF08DA}" type="datetimeFigureOut">
              <a:rPr lang="en-IN" smtClean="0"/>
              <a:t>14-11-2021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0929A-F037-4EF5-827C-A59298882F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49412-2A95-40FB-99AA-3094089091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EF2EB-D627-4C07-A0AF-FD724A5FCC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8300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aD_yi5VjF78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65E34-D5C9-42D7-BD98-7E75BDFBE5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0070C0"/>
                </a:solidFill>
              </a:rPr>
              <a:t>Quality of Service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73397E-CEC1-4883-9AAE-B2DDB77F77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84821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1A61E-1B70-4788-82E3-4847A71A7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66"/>
                </a:solidFill>
              </a:rPr>
              <a:t>Network traffic </a:t>
            </a:r>
            <a:endParaRPr lang="en-IN" b="1" dirty="0">
              <a:solidFill>
                <a:srgbClr val="FF006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4A282-1B9D-4A35-AEFB-1C3BA5FBF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3200" dirty="0"/>
              <a:t>It is the amount of </a:t>
            </a:r>
            <a:r>
              <a:rPr lang="en-US" sz="3200" b="1" dirty="0">
                <a:solidFill>
                  <a:srgbClr val="FF0000"/>
                </a:solidFill>
              </a:rPr>
              <a:t>data moving across a computer network at any given time</a:t>
            </a:r>
            <a:r>
              <a:rPr lang="en-US" sz="3200" dirty="0"/>
              <a:t>. </a:t>
            </a:r>
          </a:p>
          <a:p>
            <a:pPr algn="just"/>
            <a:r>
              <a:rPr lang="en-US" sz="3200" dirty="0"/>
              <a:t>Network traffic, also called </a:t>
            </a:r>
            <a:r>
              <a:rPr lang="en-US" sz="3200" b="1" dirty="0">
                <a:solidFill>
                  <a:srgbClr val="1233BE"/>
                </a:solidFill>
              </a:rPr>
              <a:t>data traffic</a:t>
            </a:r>
            <a:r>
              <a:rPr lang="en-US" sz="3200" dirty="0"/>
              <a:t>, is </a:t>
            </a:r>
            <a:r>
              <a:rPr lang="en-US" sz="3200" b="1" dirty="0">
                <a:solidFill>
                  <a:srgbClr val="00B050"/>
                </a:solidFill>
              </a:rPr>
              <a:t>broken down into data packets </a:t>
            </a:r>
            <a:r>
              <a:rPr lang="en-US" sz="3200" dirty="0"/>
              <a:t>and sent over a network before being </a:t>
            </a:r>
            <a:r>
              <a:rPr lang="en-US" sz="3200" b="1" dirty="0">
                <a:solidFill>
                  <a:srgbClr val="FF0066"/>
                </a:solidFill>
              </a:rPr>
              <a:t>reassembled</a:t>
            </a:r>
            <a:r>
              <a:rPr lang="en-US" sz="3200" dirty="0"/>
              <a:t> by the receiving device or computer.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670894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1A744-3A71-4953-AA22-CF55A2D73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7030A0"/>
                </a:solidFill>
              </a:rPr>
              <a:t>Quality of service (QoS)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2B798-787A-4788-8735-F353A1DA6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3200" dirty="0"/>
              <a:t>Quality of service (QoS) is the description or </a:t>
            </a:r>
            <a:r>
              <a:rPr lang="en-US" sz="3200" b="1" dirty="0">
                <a:solidFill>
                  <a:srgbClr val="00B0F0"/>
                </a:solidFill>
              </a:rPr>
              <a:t>measurement of the overall performance of a service</a:t>
            </a:r>
            <a:r>
              <a:rPr lang="en-US" sz="3200" dirty="0"/>
              <a:t>, such as a </a:t>
            </a:r>
            <a:r>
              <a:rPr lang="en-US" sz="3200" b="1" dirty="0">
                <a:solidFill>
                  <a:srgbClr val="FF0066"/>
                </a:solidFill>
              </a:rPr>
              <a:t>telephony or computer network or a cloud computing service</a:t>
            </a:r>
            <a:r>
              <a:rPr lang="en-US" sz="3200" dirty="0"/>
              <a:t>, </a:t>
            </a:r>
          </a:p>
          <a:p>
            <a:pPr algn="just"/>
            <a:r>
              <a:rPr lang="en-US" sz="3200" dirty="0"/>
              <a:t>particularly the </a:t>
            </a:r>
            <a:r>
              <a:rPr lang="en-US" sz="3200" b="1" dirty="0">
                <a:solidFill>
                  <a:srgbClr val="7030A0"/>
                </a:solidFill>
              </a:rPr>
              <a:t>performance seen by the users </a:t>
            </a:r>
            <a:r>
              <a:rPr lang="en-US" sz="3200" dirty="0"/>
              <a:t>of the network. </a:t>
            </a:r>
          </a:p>
          <a:p>
            <a:pPr algn="just"/>
            <a:r>
              <a:rPr lang="en-US" sz="3200" dirty="0"/>
              <a:t>To quantitatively measure quality of service, several related aspects of the network service are often considered, such as packet loss, bit rate, throughput, transmission delay, availability, jitter, etc.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626352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2C404-9557-43E9-A5D7-14A419990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Quality of service (QoS) 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B59DA-79DD-49B0-BC0F-A2FDBE5DB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the description or </a:t>
            </a:r>
            <a:r>
              <a:rPr lang="en-US" b="1" dirty="0">
                <a:solidFill>
                  <a:srgbClr val="1233BE"/>
                </a:solidFill>
              </a:rPr>
              <a:t>measurement of the overall performance of a service</a:t>
            </a:r>
            <a:r>
              <a:rPr lang="en-US" dirty="0"/>
              <a:t>, such as a telephony or computer network </a:t>
            </a:r>
          </a:p>
          <a:p>
            <a:r>
              <a:rPr lang="en-US" dirty="0"/>
              <a:t>It can be referred as efficiency</a:t>
            </a:r>
          </a:p>
          <a:p>
            <a:r>
              <a:rPr lang="en-US" dirty="0"/>
              <a:t>to provide quality of service for an Internet application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four types of characteristics</a:t>
            </a:r>
          </a:p>
          <a:p>
            <a:r>
              <a:rPr lang="en-US" dirty="0"/>
              <a:t> reliability, delay, jitter, and bandwidth.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322518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DFE09-29E7-4B66-83D8-0B65F75C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Reliability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ADAAD-5334-4FBA-916E-B3FF0CB5B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710" y="1408923"/>
            <a:ext cx="11728579" cy="4842685"/>
          </a:xfrm>
        </p:spPr>
        <p:txBody>
          <a:bodyPr>
            <a:normAutofit fontScale="92500"/>
          </a:bodyPr>
          <a:lstStyle/>
          <a:p>
            <a:r>
              <a:rPr lang="en-US" sz="3200" dirty="0"/>
              <a:t>If a packet gets lost or acknowledgement is not received (at sender), the re-transmission of data will be needed. This decreases the reliability. </a:t>
            </a:r>
          </a:p>
          <a:p>
            <a:r>
              <a:rPr lang="en-US" sz="3200" dirty="0"/>
              <a:t>The importance of the reliability can differ according to the application.</a:t>
            </a:r>
          </a:p>
          <a:p>
            <a:r>
              <a:rPr lang="en-US" sz="3200" dirty="0"/>
              <a:t>For example: E- mail and file transfer need to have a reliable transmission as compared to that of an audio conferencing.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To delivery of data </a:t>
            </a:r>
            <a:r>
              <a:rPr lang="en-US" sz="3200" dirty="0"/>
              <a:t>to intended recipients </a:t>
            </a:r>
            <a:r>
              <a:rPr lang="en-US" sz="3200" b="1" dirty="0">
                <a:solidFill>
                  <a:srgbClr val="FF0000"/>
                </a:solidFill>
              </a:rPr>
              <a:t>was successful</a:t>
            </a:r>
            <a:r>
              <a:rPr lang="en-US" sz="3200" dirty="0"/>
              <a:t>.</a:t>
            </a:r>
          </a:p>
          <a:p>
            <a:r>
              <a:rPr lang="en-US" sz="3200" b="1" dirty="0">
                <a:solidFill>
                  <a:srgbClr val="00B050"/>
                </a:solidFill>
              </a:rPr>
              <a:t>Lack of reliability </a:t>
            </a:r>
            <a:r>
              <a:rPr lang="en-US" sz="3200" dirty="0"/>
              <a:t>means </a:t>
            </a:r>
            <a:r>
              <a:rPr lang="en-US" sz="3200" b="1" dirty="0">
                <a:solidFill>
                  <a:srgbClr val="00B050"/>
                </a:solidFill>
              </a:rPr>
              <a:t>losing a packet or acknowledgment</a:t>
            </a:r>
          </a:p>
          <a:p>
            <a:pPr marL="0" indent="0">
              <a:buNone/>
            </a:pPr>
            <a:r>
              <a:rPr lang="en-US" sz="3200" dirty="0"/>
              <a:t>For example, reliable transmission is more important for </a:t>
            </a:r>
            <a:r>
              <a:rPr lang="en-US" sz="3200" b="1" dirty="0">
                <a:solidFill>
                  <a:srgbClr val="0070C0"/>
                </a:solidFill>
              </a:rPr>
              <a:t>electronic mail, file transfer, and Internet access than for telephony or audio conferencing.</a:t>
            </a:r>
            <a:endParaRPr lang="en-IN" sz="32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776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7898E-151E-4A5E-9515-5A3C6362C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7030A0"/>
                </a:solidFill>
              </a:rPr>
              <a:t>Delay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6D2AB-0354-4669-BA69-D3EDC1F60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298" y="151771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Delay of a message from source to destination is a very important characteristic. However, delay can be tolerated differently by the different applications.</a:t>
            </a:r>
          </a:p>
          <a:p>
            <a:endParaRPr lang="en-US" dirty="0"/>
          </a:p>
          <a:p>
            <a:r>
              <a:rPr lang="en-US" dirty="0"/>
              <a:t>For example: The time delay cannot be tolerated in audio conferencing (needs a minimum time delay), while the time delay in the e-mail or file transfer has less importance.</a:t>
            </a:r>
          </a:p>
          <a:p>
            <a:r>
              <a:rPr lang="en-US" dirty="0"/>
              <a:t>bit of data to travel across the network from one communication endpoint to another</a:t>
            </a:r>
          </a:p>
          <a:p>
            <a:r>
              <a:rPr lang="en-US" dirty="0"/>
              <a:t>time it takes to push the packet's bits onto the link</a:t>
            </a:r>
          </a:p>
          <a:p>
            <a:r>
              <a:rPr lang="en-US" dirty="0"/>
              <a:t>telephony, audio conferencing, video conferencing, and remote logging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8064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12B1F-C8BA-44FC-9C74-56E6D741E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Jitter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4D537-0BB5-424A-A187-56DB4FD51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Jitter is the </a:t>
            </a:r>
            <a:r>
              <a:rPr lang="en-US" dirty="0">
                <a:solidFill>
                  <a:srgbClr val="1233BE"/>
                </a:solidFill>
              </a:rPr>
              <a:t>variation in delay </a:t>
            </a:r>
            <a:r>
              <a:rPr lang="en-US" dirty="0"/>
              <a:t>for packets</a:t>
            </a:r>
          </a:p>
          <a:p>
            <a:pPr marL="0" indent="0">
              <a:buNone/>
            </a:pPr>
            <a:r>
              <a:rPr lang="en-US" dirty="0"/>
              <a:t>For example, </a:t>
            </a:r>
          </a:p>
          <a:p>
            <a:r>
              <a:rPr lang="en-US" dirty="0"/>
              <a:t>If four packets depart at times 0, 1, 2, 3 and arrive at </a:t>
            </a:r>
            <a:r>
              <a:rPr lang="en-US" b="1" dirty="0">
                <a:solidFill>
                  <a:srgbClr val="FF0000"/>
                </a:solidFill>
              </a:rPr>
              <a:t>20, 21, 22, 23, all have the same delay, 20 units of time. </a:t>
            </a:r>
          </a:p>
          <a:p>
            <a:r>
              <a:rPr lang="en-US" dirty="0"/>
              <a:t>On the other hand, if the above four packets arrive at </a:t>
            </a:r>
            <a:r>
              <a:rPr lang="en-US" b="1" dirty="0">
                <a:solidFill>
                  <a:srgbClr val="00B050"/>
                </a:solidFill>
              </a:rPr>
              <a:t>21, 23, 24,and 28, they will have different delays.</a:t>
            </a:r>
            <a:endParaRPr lang="en-IN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995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D7693-A7F7-4F3A-A657-D328588FB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Bandwidth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CAB55-6B57-4CC5-B75E-53F33296B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need to send millions of bits per second</a:t>
            </a:r>
          </a:p>
          <a:p>
            <a:r>
              <a:rPr lang="en-US" dirty="0"/>
              <a:t>the total number of bits in an e-mail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94719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C91EE-EF80-4762-85D2-58FA2DE6E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1233BE"/>
                </a:solidFill>
              </a:rPr>
              <a:t>FLOW CONTROL TO IMPROVE QOS</a:t>
            </a:r>
            <a:endParaRPr lang="en-IN" b="1" dirty="0">
              <a:solidFill>
                <a:srgbClr val="1233BE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EF98F-FB98-4125-B948-609A2025A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375" y="1690688"/>
            <a:ext cx="11719249" cy="4351338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>
                <a:solidFill>
                  <a:srgbClr val="00B0F0"/>
                </a:solidFill>
              </a:rPr>
              <a:t>A stream of packets from source to destination is called a flow.</a:t>
            </a:r>
            <a:endParaRPr lang="en-IN" sz="3200" b="1" dirty="0">
              <a:solidFill>
                <a:srgbClr val="00B0F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IN" sz="3200" b="1" dirty="0">
                <a:solidFill>
                  <a:srgbClr val="FF0066"/>
                </a:solidFill>
              </a:rPr>
              <a:t>Scheduling</a:t>
            </a:r>
            <a:r>
              <a:rPr lang="en-IN" sz="3200" dirty="0"/>
              <a:t> : </a:t>
            </a:r>
            <a:r>
              <a:rPr lang="en-US" sz="3200" dirty="0"/>
              <a:t>FIFO queuing, priority queuing, and weighted fair queuing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rgbClr val="FF0066"/>
                </a:solidFill>
              </a:rPr>
              <a:t>Traffic Shaping or Policing</a:t>
            </a:r>
            <a:r>
              <a:rPr lang="en-US" sz="3200" dirty="0"/>
              <a:t>: leaky bucket and token bucket.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dirty="0">
                <a:solidFill>
                  <a:srgbClr val="FF0066"/>
                </a:solidFill>
              </a:rPr>
              <a:t>Resource Reservation </a:t>
            </a:r>
            <a:r>
              <a:rPr lang="en-US" sz="3200" dirty="0"/>
              <a:t>: buffer, bandwidth, CPU time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3200" b="1" dirty="0">
                <a:solidFill>
                  <a:srgbClr val="FF0066"/>
                </a:solidFill>
              </a:rPr>
              <a:t>Admission Control </a:t>
            </a:r>
            <a:r>
              <a:rPr lang="en-US" sz="3200" dirty="0"/>
              <a:t>: used by a router or a switch to accept or reject a flow based on predefined parameters called flow specifications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64846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7FF74-18CE-40A1-A333-EA789008C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984" y="0"/>
            <a:ext cx="10515600" cy="1325563"/>
          </a:xfrm>
        </p:spPr>
        <p:txBody>
          <a:bodyPr/>
          <a:lstStyle/>
          <a:p>
            <a:r>
              <a:rPr lang="en-IN" dirty="0"/>
              <a:t>Scheduling  : first-in, first-out (FIFO) queuing,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8B261-F398-4DDF-9BE6-AE6FDEA75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893" y="957878"/>
            <a:ext cx="10515600" cy="4351338"/>
          </a:xfrm>
        </p:spPr>
        <p:txBody>
          <a:bodyPr/>
          <a:lstStyle/>
          <a:p>
            <a:r>
              <a:rPr lang="en-US" dirty="0"/>
              <a:t>packets wait in a buffer (queue) until the node (router) is ready to process them. </a:t>
            </a:r>
          </a:p>
          <a:p>
            <a:r>
              <a:rPr lang="en-US" dirty="0"/>
              <a:t>If the average arrival rate is higher than the average processing rate, the queue will fill up and new packets will be discarded.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913B59-07E5-44FC-9575-3AF80C42A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205" y="2715208"/>
            <a:ext cx="7031865" cy="388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552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30297-A92F-42E5-8E83-34710B1FC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694" y="215835"/>
            <a:ext cx="4302967" cy="549275"/>
          </a:xfrm>
        </p:spPr>
        <p:txBody>
          <a:bodyPr>
            <a:normAutofit fontScale="90000"/>
          </a:bodyPr>
          <a:lstStyle/>
          <a:p>
            <a:r>
              <a:rPr lang="en-IN" dirty="0"/>
              <a:t>Priority Queuing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63A15-2409-487B-8461-3F9A7829E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9" y="985870"/>
            <a:ext cx="10515600" cy="4351338"/>
          </a:xfrm>
        </p:spPr>
        <p:txBody>
          <a:bodyPr/>
          <a:lstStyle/>
          <a:p>
            <a:r>
              <a:rPr lang="en-US" dirty="0"/>
              <a:t>packets are first assigned to a priority class. Each priority class has its own queue. </a:t>
            </a:r>
          </a:p>
          <a:p>
            <a:r>
              <a:rPr lang="en-US" dirty="0"/>
              <a:t>The packets in the highest-priority queue are processed first.</a:t>
            </a:r>
          </a:p>
          <a:p>
            <a:r>
              <a:rPr lang="en-US" dirty="0"/>
              <a:t>Packets in the lowest-priority queue are processed last.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8B82E9-87E3-42B6-A529-F6FEFC0F7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237" y="3023119"/>
            <a:ext cx="9181321" cy="361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680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6261B4-1130-4784-AB99-712BDFAFF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486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FED9F-3699-4F73-8AA1-44AA09EC1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032" y="150423"/>
            <a:ext cx="5114731" cy="530614"/>
          </a:xfrm>
        </p:spPr>
        <p:txBody>
          <a:bodyPr>
            <a:normAutofit fontScale="90000"/>
          </a:bodyPr>
          <a:lstStyle/>
          <a:p>
            <a:r>
              <a:rPr lang="en-IN" dirty="0"/>
              <a:t>Weighted Fair Queuing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18E7E-BCC6-42B9-81D0-C67537D60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233" y="799257"/>
            <a:ext cx="10515600" cy="4351338"/>
          </a:xfrm>
        </p:spPr>
        <p:txBody>
          <a:bodyPr/>
          <a:lstStyle/>
          <a:p>
            <a:r>
              <a:rPr lang="en-US" dirty="0"/>
              <a:t>weighted based on the priority of the queues; </a:t>
            </a:r>
          </a:p>
          <a:p>
            <a:r>
              <a:rPr lang="en-US" dirty="0"/>
              <a:t>higher priority means a higher weight. </a:t>
            </a:r>
          </a:p>
          <a:p>
            <a:r>
              <a:rPr lang="en-US" dirty="0"/>
              <a:t>The system processes packets in each queue in a round-robin fashion with the number of packets selected from each queue based on the corresponding weight.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58ECAF-7D80-4659-8986-0B45FD680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610" y="3079103"/>
            <a:ext cx="7725790" cy="362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080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5C604-FD60-4E80-94E7-E0572EEF3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Traffic Shaping or Policing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B989B-EBEB-4972-94EA-7A44527752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555" y="1443070"/>
            <a:ext cx="10515600" cy="4351338"/>
          </a:xfrm>
        </p:spPr>
        <p:txBody>
          <a:bodyPr/>
          <a:lstStyle/>
          <a:p>
            <a:r>
              <a:rPr lang="en-US" dirty="0"/>
              <a:t>To control the amount and the rate of traffic is called traffic shaping or traffic policing</a:t>
            </a:r>
          </a:p>
          <a:p>
            <a:r>
              <a:rPr lang="en-IN" dirty="0"/>
              <a:t>Leaky Bucket : </a:t>
            </a:r>
            <a:r>
              <a:rPr lang="en-US" dirty="0"/>
              <a:t>A leaky bucket algorithm shapes </a:t>
            </a:r>
            <a:r>
              <a:rPr lang="en-US" dirty="0" err="1"/>
              <a:t>bursty</a:t>
            </a:r>
            <a:r>
              <a:rPr lang="en-US" dirty="0"/>
              <a:t> traffic into fixed-rate traffic by averaging the data rate. It may drop the packets if the bucket is full.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E99FCB-B3A4-4446-9485-F0BFB63F0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258" y="3618738"/>
            <a:ext cx="8007024" cy="30899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0A920C8-21B4-4F09-8E65-8C2A547C5009}"/>
              </a:ext>
            </a:extLst>
          </p:cNvPr>
          <p:cNvSpPr txBox="1"/>
          <p:nvPr/>
        </p:nvSpPr>
        <p:spPr>
          <a:xfrm>
            <a:off x="379641" y="4451065"/>
            <a:ext cx="289249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66"/>
                </a:solidFill>
              </a:rPr>
              <a:t>Flow of the water from bucket is at a constant rate which is independent of water entering the bucket</a:t>
            </a:r>
            <a:endParaRPr lang="en-IN" b="1" dirty="0">
              <a:solidFill>
                <a:srgbClr val="FF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720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EE2AC0-84DD-4604-8952-8745968C6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479" y="503853"/>
            <a:ext cx="8928521" cy="48239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8BF61F-677B-4B5A-9459-F58B2A5F9821}"/>
              </a:ext>
            </a:extLst>
          </p:cNvPr>
          <p:cNvSpPr txBox="1"/>
          <p:nvPr/>
        </p:nvSpPr>
        <p:spPr>
          <a:xfrm>
            <a:off x="119839" y="1069156"/>
            <a:ext cx="325784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 following is an algorithm for variable-length packets: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1. Initialize a counter to n at the tick of the clock.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2. If n is greater than the size of the packet, send the packet and decrement the counter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by the packet size. Repeat this step until the counter value is smaller than the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packet size.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3. Reset the counter to n and go to step 1.</a:t>
            </a:r>
            <a:endParaRPr lang="en-IN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6941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C5A2-4E64-4550-A4A6-976403471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298" y="167951"/>
            <a:ext cx="3705808" cy="850933"/>
          </a:xfrm>
        </p:spPr>
        <p:txBody>
          <a:bodyPr/>
          <a:lstStyle/>
          <a:p>
            <a:r>
              <a:rPr lang="en-IN" dirty="0"/>
              <a:t>Token Bucket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0A4E2-DE08-4F21-861D-65FF0AC7FE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612" y="1018884"/>
            <a:ext cx="10515600" cy="4351338"/>
          </a:xfrm>
        </p:spPr>
        <p:txBody>
          <a:bodyPr/>
          <a:lstStyle/>
          <a:p>
            <a:r>
              <a:rPr lang="en-US" dirty="0"/>
              <a:t>The leaky bucket is very restrictive. </a:t>
            </a:r>
          </a:p>
          <a:p>
            <a:r>
              <a:rPr lang="en-US" dirty="0"/>
              <a:t>It does not credit an idle host. </a:t>
            </a:r>
          </a:p>
          <a:p>
            <a:r>
              <a:rPr lang="en-US" dirty="0"/>
              <a:t>For example, if a host is not sending for a while, its bucket becomes empty.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2638D6-B6EF-4DDF-BC6F-956076811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980" y="2495806"/>
            <a:ext cx="7226669" cy="4273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957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E9A46-3F98-4636-AF16-EDACFE99E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18935-1BC0-4549-B44B-39A5EC748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https://www.youtube.com/watch?v=aD_yi5VjF78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954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57F83A-F0EE-4BEB-B429-0BA1D3093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314"/>
            <a:ext cx="12192000" cy="679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652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EB798F-2757-4326-8368-336A82E8D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36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DC1204-F9EF-4E86-80E5-7B55EC7EC3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41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AA3ED0-7975-4D89-BFED-392FF85A41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788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BBEB31-C7CE-4AFB-8AFC-8205DED58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733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1DE282-2126-4994-BB79-26E86D0B9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230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68D66-FE1E-495F-BF10-5CF1CA52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7030A0"/>
                </a:solidFill>
              </a:rPr>
              <a:t>Quality of service (QoS)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B8D8C-04FA-488D-A80D-25A017411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597" y="1436914"/>
            <a:ext cx="11719248" cy="5206482"/>
          </a:xfrm>
        </p:spPr>
        <p:txBody>
          <a:bodyPr>
            <a:normAutofit/>
          </a:bodyPr>
          <a:lstStyle/>
          <a:p>
            <a:pPr algn="just"/>
            <a:r>
              <a:rPr lang="en-US" sz="3200" dirty="0"/>
              <a:t>Quality of service (QoS) refers to a network’s ability </a:t>
            </a:r>
            <a:r>
              <a:rPr lang="en-US" sz="3200" b="1" dirty="0">
                <a:solidFill>
                  <a:srgbClr val="0070C0"/>
                </a:solidFill>
              </a:rPr>
              <a:t>to achieve maximum bandwidth </a:t>
            </a:r>
            <a:r>
              <a:rPr lang="en-US" sz="3200" dirty="0"/>
              <a:t>and deal with other </a:t>
            </a:r>
            <a:r>
              <a:rPr lang="en-US" sz="3200" b="1" dirty="0">
                <a:solidFill>
                  <a:srgbClr val="00B050"/>
                </a:solidFill>
              </a:rPr>
              <a:t>network performance elements like latency, error rate and uptime</a:t>
            </a:r>
            <a:r>
              <a:rPr lang="en-US" sz="3200" dirty="0"/>
              <a:t>. </a:t>
            </a:r>
          </a:p>
          <a:p>
            <a:pPr algn="just"/>
            <a:r>
              <a:rPr lang="en-US" sz="3200" dirty="0"/>
              <a:t>Quality of service also involves </a:t>
            </a:r>
            <a:r>
              <a:rPr lang="en-US" sz="3200" b="1" dirty="0">
                <a:solidFill>
                  <a:srgbClr val="FF0066"/>
                </a:solidFill>
              </a:rPr>
              <a:t>controlling and managing network resources</a:t>
            </a:r>
            <a:r>
              <a:rPr lang="en-US" sz="3200" dirty="0"/>
              <a:t> by setting </a:t>
            </a:r>
            <a:r>
              <a:rPr lang="en-US" sz="3200" b="1" dirty="0">
                <a:solidFill>
                  <a:srgbClr val="00B050"/>
                </a:solidFill>
              </a:rPr>
              <a:t>priorities</a:t>
            </a:r>
            <a:r>
              <a:rPr lang="en-US" sz="3200" dirty="0"/>
              <a:t> for specific types of data (</a:t>
            </a:r>
            <a:r>
              <a:rPr lang="en-US" sz="3200" b="1" dirty="0">
                <a:solidFill>
                  <a:srgbClr val="7030A0"/>
                </a:solidFill>
              </a:rPr>
              <a:t>video, audio, files</a:t>
            </a:r>
            <a:r>
              <a:rPr lang="en-US" sz="3200" dirty="0"/>
              <a:t>) on the network. </a:t>
            </a:r>
          </a:p>
          <a:p>
            <a:pPr algn="just"/>
            <a:r>
              <a:rPr lang="en-US" sz="3200" b="1" dirty="0">
                <a:solidFill>
                  <a:srgbClr val="FF0066"/>
                </a:solidFill>
              </a:rPr>
              <a:t>QoS </a:t>
            </a:r>
            <a:r>
              <a:rPr lang="en-US" sz="3200" dirty="0"/>
              <a:t>is exclusively applied to network traffic generated for </a:t>
            </a:r>
            <a:r>
              <a:rPr lang="en-US" sz="3200" b="1" dirty="0">
                <a:solidFill>
                  <a:srgbClr val="00B0F0"/>
                </a:solidFill>
              </a:rPr>
              <a:t>video on demand, IPTV, VoIP, streaming media, videoconferencing and online gaming.</a:t>
            </a:r>
            <a:endParaRPr lang="en-IN" sz="32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626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981</Words>
  <Application>Microsoft Office PowerPoint</Application>
  <PresentationFormat>Widescreen</PresentationFormat>
  <Paragraphs>72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Quality of Service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Quality of service (QoS) </vt:lpstr>
      <vt:lpstr>Network traffic </vt:lpstr>
      <vt:lpstr>Quality of service (QoS) </vt:lpstr>
      <vt:lpstr>Quality of service (QoS) </vt:lpstr>
      <vt:lpstr>Reliability</vt:lpstr>
      <vt:lpstr>Delay</vt:lpstr>
      <vt:lpstr>Jitter</vt:lpstr>
      <vt:lpstr>Bandwidth</vt:lpstr>
      <vt:lpstr>FLOW CONTROL TO IMPROVE QOS</vt:lpstr>
      <vt:lpstr>Scheduling  : first-in, first-out (FIFO) queuing,</vt:lpstr>
      <vt:lpstr>Priority Queuing</vt:lpstr>
      <vt:lpstr>Weighted Fair Queuing</vt:lpstr>
      <vt:lpstr>Traffic Shaping or Policing</vt:lpstr>
      <vt:lpstr>PowerPoint Presentation</vt:lpstr>
      <vt:lpstr>Token Bucket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Quality of Service</dc:title>
  <dc:creator>hai</dc:creator>
  <cp:lastModifiedBy>hai</cp:lastModifiedBy>
  <cp:revision>6</cp:revision>
  <dcterms:created xsi:type="dcterms:W3CDTF">2021-11-09T12:04:00Z</dcterms:created>
  <dcterms:modified xsi:type="dcterms:W3CDTF">2021-11-14T18:03:13Z</dcterms:modified>
</cp:coreProperties>
</file>

<file path=docProps/thumbnail.jpeg>
</file>